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334" r:id="rId2"/>
    <p:sldId id="2264" r:id="rId3"/>
    <p:sldId id="2734" r:id="rId4"/>
    <p:sldId id="1127" r:id="rId5"/>
    <p:sldId id="2205" r:id="rId6"/>
    <p:sldId id="2194" r:id="rId7"/>
    <p:sldId id="2204" r:id="rId8"/>
    <p:sldId id="338" r:id="rId9"/>
    <p:sldId id="335" r:id="rId10"/>
    <p:sldId id="354" r:id="rId11"/>
    <p:sldId id="2206" r:id="rId12"/>
    <p:sldId id="2207" r:id="rId13"/>
    <p:sldId id="2210" r:id="rId14"/>
    <p:sldId id="2209" r:id="rId15"/>
    <p:sldId id="2346" r:id="rId16"/>
    <p:sldId id="2347" r:id="rId17"/>
    <p:sldId id="2218" r:id="rId18"/>
    <p:sldId id="2214" r:id="rId19"/>
    <p:sldId id="2216" r:id="rId20"/>
    <p:sldId id="2221" r:id="rId21"/>
    <p:sldId id="2215" r:id="rId22"/>
    <p:sldId id="2261" r:id="rId23"/>
    <p:sldId id="2258" r:id="rId24"/>
    <p:sldId id="2251" r:id="rId25"/>
    <p:sldId id="2338" r:id="rId26"/>
    <p:sldId id="2252" r:id="rId27"/>
    <p:sldId id="2222" r:id="rId28"/>
    <p:sldId id="2223" r:id="rId29"/>
    <p:sldId id="2260" r:id="rId30"/>
    <p:sldId id="2259" r:id="rId31"/>
    <p:sldId id="2229" r:id="rId32"/>
    <p:sldId id="2224" r:id="rId33"/>
    <p:sldId id="2231" r:id="rId34"/>
    <p:sldId id="2230" r:id="rId35"/>
    <p:sldId id="2233" r:id="rId36"/>
    <p:sldId id="2240" r:id="rId37"/>
    <p:sldId id="2232" r:id="rId38"/>
    <p:sldId id="2235" r:id="rId39"/>
    <p:sldId id="2350" r:id="rId40"/>
    <p:sldId id="2736" r:id="rId41"/>
    <p:sldId id="2236" r:id="rId42"/>
    <p:sldId id="2237" r:id="rId43"/>
    <p:sldId id="2238" r:id="rId44"/>
    <p:sldId id="2250" r:id="rId45"/>
    <p:sldId id="2266" r:id="rId46"/>
    <p:sldId id="2191" r:id="rId47"/>
    <p:sldId id="2239" r:id="rId48"/>
    <p:sldId id="2242" r:id="rId49"/>
    <p:sldId id="2241" r:id="rId50"/>
    <p:sldId id="2262" r:id="rId51"/>
    <p:sldId id="2253" r:id="rId52"/>
    <p:sldId id="2341" r:id="rId53"/>
    <p:sldId id="2342" r:id="rId54"/>
    <p:sldId id="2343" r:id="rId55"/>
    <p:sldId id="2344" r:id="rId56"/>
    <p:sldId id="2345" r:id="rId57"/>
    <p:sldId id="2257" r:id="rId58"/>
    <p:sldId id="2254" r:id="rId59"/>
    <p:sldId id="2255" r:id="rId60"/>
    <p:sldId id="2193" r:id="rId61"/>
    <p:sldId id="2339" r:id="rId62"/>
    <p:sldId id="2340" r:id="rId63"/>
    <p:sldId id="2189" r:id="rId64"/>
    <p:sldId id="2220" r:id="rId65"/>
    <p:sldId id="2733" r:id="rId66"/>
    <p:sldId id="2337" r:id="rId67"/>
    <p:sldId id="2336" r:id="rId68"/>
    <p:sldId id="2335" r:id="rId69"/>
    <p:sldId id="2190" r:id="rId70"/>
    <p:sldId id="2247" r:id="rId71"/>
    <p:sldId id="2349" r:id="rId72"/>
    <p:sldId id="2118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1"/>
    <p:restoredTop sz="92868"/>
  </p:normalViewPr>
  <p:slideViewPr>
    <p:cSldViewPr>
      <p:cViewPr varScale="1">
        <p:scale>
          <a:sx n="108" d="100"/>
          <a:sy n="108" d="100"/>
        </p:scale>
        <p:origin x="1456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8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494867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 err="1">
                <a:latin typeface="Helvetica Neue Light"/>
                <a:cs typeface="Helvetica Neue Light"/>
              </a:rPr>
              <a:t>csxar@bristol.ac.uk</a:t>
            </a:r>
            <a:endParaRPr lang="en-US" b="0" dirty="0"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70C772-F769-5841-B43A-65DA591B4365}"/>
              </a:ext>
            </a:extLst>
          </p:cNvPr>
          <p:cNvSpPr/>
          <p:nvPr/>
        </p:nvSpPr>
        <p:spPr>
          <a:xfrm>
            <a:off x="4724400" y="6376094"/>
            <a:ext cx="4264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/coms10011/2019_20</a:t>
            </a:r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sych-marshmall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3567"/>
            <a:ext cx="9144000" cy="5143500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447067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FFFFFF"/>
                </a:solidFill>
              </a:rPr>
              <a:t>promised a 2</a:t>
            </a:r>
            <a:r>
              <a:rPr lang="en-US" sz="3600" b="0" baseline="30000" dirty="0">
                <a:solidFill>
                  <a:srgbClr val="FFFFFF"/>
                </a:solidFill>
              </a:rPr>
              <a:t>nd</a:t>
            </a:r>
            <a:r>
              <a:rPr lang="en-US" sz="3600" b="0" dirty="0">
                <a:solidFill>
                  <a:srgbClr val="FFFFFF"/>
                </a:solidFill>
              </a:rPr>
              <a:t> marshmallow if resist to eat the 1</a:t>
            </a:r>
            <a:r>
              <a:rPr lang="en-US" sz="3600" b="0" baseline="30000" dirty="0">
                <a:solidFill>
                  <a:srgbClr val="FFFFFF"/>
                </a:solidFill>
              </a:rPr>
              <a:t>st</a:t>
            </a:r>
            <a:r>
              <a:rPr lang="en-US" sz="3600" b="0" dirty="0">
                <a:solidFill>
                  <a:srgbClr val="FFFFFF"/>
                </a:solidFill>
              </a:rPr>
              <a:t> one until lady comes back (20mn)</a:t>
            </a:r>
            <a:endParaRPr lang="en-US" sz="36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5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19BE53-7BFA-5742-A97E-FA1BA4220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8" t="130" r="12478" b="-18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CF2F577-4BC3-E14F-AA2A-156F24A1E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most resent work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56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E36EB6-B328-E242-922D-8CC3E6458B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963236" y="5354127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6C1203-EAEE-DB4A-B90A-A8DC0A36D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5483" y="5882425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C44585-5AFE-E44E-A452-4E31C4FC0577}"/>
              </a:ext>
            </a:extLst>
          </p:cNvPr>
          <p:cNvSpPr/>
          <p:nvPr/>
        </p:nvSpPr>
        <p:spPr>
          <a:xfrm>
            <a:off x="5073992" y="5025373"/>
            <a:ext cx="4033652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this formula works if your line is computed by the least square regression method (the one used by R)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I 2018 Teaser">
            <a:hlinkClick r:id="" action="ppaction://media"/>
            <a:extLst>
              <a:ext uri="{FF2B5EF4-FFF2-40B4-BE49-F238E27FC236}">
                <a16:creationId xmlns:a16="http://schemas.microsoft.com/office/drawing/2014/main" id="{D809BCAF-E478-DF44-96EF-6E18C05040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2000"/>
            <a:ext cx="91674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5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EFAAB98-290D-BE4F-968B-C90EDD5C8AEE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3EE36B6-D452-014B-A20C-237601AE8CC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CF40112-61B3-564A-B46C-6F276BD73357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A5693054-364E-D943-811C-474F024354B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A757516-C153-2C4B-AF3B-E94C9676D329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0FBBC43-6ACF-E94D-B270-2A8A861AC42B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93905AAC-DA11-4040-BB13-D364463386DC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EF548C0-47BB-6747-9723-CF1662B1CD4F}"/>
              </a:ext>
            </a:extLst>
          </p:cNvPr>
          <p:cNvCxnSpPr>
            <a:stCxn id="78" idx="1"/>
            <a:endCxn id="79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BD43734-0E9A-3442-8396-4B8CD3AF7A42}"/>
              </a:ext>
            </a:extLst>
          </p:cNvPr>
          <p:cNvCxnSpPr>
            <a:stCxn id="78" idx="3"/>
            <a:endCxn id="84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B62E662-88EA-B747-BF0E-8517258A4293}"/>
              </a:ext>
            </a:extLst>
          </p:cNvPr>
          <p:cNvCxnSpPr>
            <a:cxnSpLocks/>
            <a:endCxn id="83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FBA6F33-96DF-824F-8BA2-043953CC749E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44FA4CD-309E-DD47-BAAF-357C65E1B9B1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02791ED-E82E-B843-B2BD-175D8B23852C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2151726B-DF59-E841-B181-1E66F44D15D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BBEB7A6-11F0-BF4D-815C-62D8167850A3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2F5F177-2E9C-3D43-AB7A-BD2D0BC2A68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D775A0A-A998-7D40-99F9-14391F7BC8B2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CB0EE5C-59C3-B040-B137-F596A2D1A7D6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6F5DE9CB-1A2D-154B-B121-0036DDAD2A5B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56D9ED7-5003-7B40-8612-C783C2F27951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F9E52B-2E85-D648-B49A-3559D3EC3690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8E70B50-CEE6-904B-8246-7E03032993FF}"/>
              </a:ext>
            </a:extLst>
          </p:cNvPr>
          <p:cNvCxnSpPr>
            <a:stCxn id="77" idx="3"/>
            <a:endCxn id="83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EB082F4-E28D-154F-8B2A-EBB9C9A88B92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3922DA-761A-1744-B1E8-FD46336A3F19}"/>
              </a:ext>
            </a:extLst>
          </p:cNvPr>
          <p:cNvCxnSpPr>
            <a:cxnSpLocks/>
            <a:stCxn id="78" idx="2"/>
            <a:endCxn id="84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423EB9C-2940-8A4A-B683-732CC8FB1225}"/>
              </a:ext>
            </a:extLst>
          </p:cNvPr>
          <p:cNvCxnSpPr>
            <a:cxnSpLocks/>
            <a:stCxn id="83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B50496F-B420-E74E-ABB8-B4480F442259}"/>
              </a:ext>
            </a:extLst>
          </p:cNvPr>
          <p:cNvCxnSpPr>
            <a:cxnSpLocks/>
            <a:stCxn id="83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D9828D21-8364-3E4F-AE51-E54C8FAF69FC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B3B0BC5-0DD5-B549-B00B-A3804AABDA58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8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1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2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T-test and ANOVA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Pre-requisite to ANOVA 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P-hacking and alternatives tests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11A07-0CC0-6C47-8CA3-71A7FB15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0" y="1905000"/>
            <a:ext cx="3048000" cy="22794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447800"/>
            <a:ext cx="652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a 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terminology of a regression line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two formulas of goodness of fit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Be able to compute the two formulas given a few observations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59830</TotalTime>
  <Words>2165</Words>
  <Application>Microsoft Macintosh PowerPoint</Application>
  <PresentationFormat>On-screen Show (4:3)</PresentationFormat>
  <Paragraphs>448</Paragraphs>
  <Slides>72</Slides>
  <Notes>17</Notes>
  <HiddenSlides>1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menu</vt:lpstr>
      <vt:lpstr>resources</vt:lpstr>
      <vt:lpstr>PowerPoint Presentation</vt:lpstr>
      <vt:lpstr>PowerPoint Presentation</vt:lpstr>
      <vt:lpstr>PowerPoint Presentation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874</cp:revision>
  <cp:lastPrinted>2018-11-06T14:01:41Z</cp:lastPrinted>
  <dcterms:created xsi:type="dcterms:W3CDTF">2010-06-22T07:38:57Z</dcterms:created>
  <dcterms:modified xsi:type="dcterms:W3CDTF">2019-12-02T12:11:37Z</dcterms:modified>
</cp:coreProperties>
</file>